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61" r:id="rId3"/>
    <p:sldId id="257" r:id="rId4"/>
    <p:sldId id="271" r:id="rId5"/>
    <p:sldId id="262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80" r:id="rId14"/>
    <p:sldId id="279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59041DB8-B66F-4DC8-A96E-33677E0F90FF}" type="datetimeFigureOut">
              <a:rPr lang="en-US" altLang="zh-CN" smtClean="0">
                <a:ea typeface="Microsoft YaHei UI" panose="020B0503020204020204" pitchFamily="34" charset="-122"/>
              </a:rPr>
              <a:t>12/18/2015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1604A0D4-B89B-4ADD-AF9E-38636B40EE4E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EB49C4A-65AC-492D-9701-81B46C3AD0E4}" type="datetimeFigureOut">
              <a:rPr lang="en-US" altLang="zh-CN" smtClean="0"/>
              <a:pPr/>
              <a:t>12/18/2015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82869989-EB00-4EE7-BCB5-25BDC5BB29F8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zh-CN" smtClean="0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线连接线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线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线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线连接线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连接线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线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线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组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线连接线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线连接线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线连接线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线连接线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连接线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线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线连接线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线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线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线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组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线连接线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线连接线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线连接线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线连接线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线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线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 latinLnBrk="0">
              <a:lnSpc>
                <a:spcPct val="76000"/>
              </a:lnSpc>
              <a:defRPr lang="zh-CN" sz="8000" cap="none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2000" b="0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/>
          </a:p>
        </p:txBody>
      </p:sp>
      <p:cxnSp>
        <p:nvCxnSpPr>
          <p:cNvPr id="58" name="直线连接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t>2015/12/18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t>2015/12/18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t>2015/12/18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线连接线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线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线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线连接线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线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线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线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线连接线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线连接线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线连接线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线连接线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线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线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线连接线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线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线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线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组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线连接线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线连接线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线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线连接线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线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线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 latinLnBrk="0">
              <a:lnSpc>
                <a:spcPct val="85000"/>
              </a:lnSpc>
              <a:defRPr lang="zh-CN" sz="6000" cap="none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CN" sz="2000"/>
            </a:lvl2pPr>
            <a:lvl3pPr marL="914400" indent="0" latinLnBrk="0">
              <a:buNone/>
              <a:defRPr lang="zh-CN" sz="1800"/>
            </a:lvl3pPr>
            <a:lvl4pPr marL="1371600" indent="0" latinLnBrk="0">
              <a:buNone/>
              <a:defRPr lang="zh-CN" sz="1600"/>
            </a:lvl4pPr>
            <a:lvl5pPr marL="1828800" indent="0" latinLnBrk="0">
              <a:buNone/>
              <a:defRPr lang="zh-CN" sz="1600"/>
            </a:lvl5pPr>
            <a:lvl6pPr marL="2286000" indent="0" latinLnBrk="0">
              <a:buNone/>
              <a:defRPr lang="zh-CN" sz="1600"/>
            </a:lvl6pPr>
            <a:lvl7pPr marL="2743200" indent="0" latinLnBrk="0">
              <a:buNone/>
              <a:defRPr lang="zh-CN" sz="1600"/>
            </a:lvl7pPr>
            <a:lvl8pPr marL="3200400" indent="0" latinLnBrk="0">
              <a:buNone/>
              <a:defRPr lang="zh-CN" sz="1600"/>
            </a:lvl8pPr>
            <a:lvl9pPr marL="3657600" indent="0" latinLnBrk="0">
              <a:buNone/>
              <a:defRPr lang="zh-CN"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cxnSp>
        <p:nvCxnSpPr>
          <p:cNvPr id="58" name="直线连接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800"/>
            </a:lvl6pPr>
            <a:lvl7pPr latinLnBrk="0">
              <a:defRPr lang="zh-CN" sz="1800"/>
            </a:lvl7pPr>
            <a:lvl8pPr latinLnBrk="0">
              <a:defRPr lang="zh-CN" sz="1800"/>
            </a:lvl8pPr>
            <a:lvl9pPr latinLnBrk="0">
              <a:defRPr lang="zh-CN"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800"/>
            </a:lvl6pPr>
            <a:lvl7pPr latinLnBrk="0">
              <a:defRPr lang="zh-CN" sz="1800"/>
            </a:lvl7pPr>
            <a:lvl8pPr latinLnBrk="0">
              <a:defRPr lang="zh-CN" sz="1800"/>
            </a:lvl8pPr>
            <a:lvl9pPr latinLnBrk="0">
              <a:defRPr lang="zh-CN" sz="18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t>2015/12/18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t>2015/12/18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t>2015/12/18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组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线连接线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线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线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线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线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线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线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线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线连接线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线连接线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线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线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连接线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线连接线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线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线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组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线连接线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线连接线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线连接线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线连接线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线连接线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组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线连接线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线连接线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线连接线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线连接线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线连接线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线连接线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线连接线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线连接线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线连接线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线连接线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组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线连接线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线连接线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线连接线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线连接线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线连接线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组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线连接线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线连接线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线连接线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线连接线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线连接线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线连接线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线连接线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线连接线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线连接线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线连接线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日期占位符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t>2015/12/18</a:t>
            </a:fld>
            <a:endParaRPr lang="zh-CN"/>
          </a:p>
        </p:txBody>
      </p:sp>
      <p:sp>
        <p:nvSpPr>
          <p:cNvPr id="213" name="页脚占位符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214" name="幻灯片编号占位符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题注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线连接线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线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线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线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线连接线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线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连接线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连接线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组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线连接线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线连接线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线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线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线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线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线连接线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线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线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线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组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线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线连接线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线连接线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线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线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连接线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矩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 latinLnBrk="0">
              <a:defRPr lang="zh-CN" sz="2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2000"/>
            </a:lvl6pPr>
            <a:lvl7pPr latinLnBrk="0">
              <a:defRPr lang="zh-CN" sz="2000"/>
            </a:lvl7pPr>
            <a:lvl8pPr latinLnBrk="0">
              <a:defRPr lang="zh-CN" sz="2000"/>
            </a:lvl8pPr>
            <a:lvl9pPr latinLnBrk="0">
              <a:defRPr lang="zh-CN"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cxnSp>
        <p:nvCxnSpPr>
          <p:cNvPr id="60" name="直线连接线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t>2015/12/18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题注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线连接线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线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线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线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线连接线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线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线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连接线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线连接线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线连接线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线连接线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线连接线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线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线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线连接线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线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线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线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组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线连接线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线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线连接线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线连接线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线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线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矩形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 dirty="0"/>
          </a:p>
        </p:txBody>
      </p:sp>
      <p:cxnSp>
        <p:nvCxnSpPr>
          <p:cNvPr id="59" name="直线连接线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 latinLnBrk="0">
              <a:defRPr lang="zh-CN" sz="2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 latinLnBrk="0">
              <a:spcBef>
                <a:spcPts val="120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直线连接线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线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线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线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线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线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线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线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线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线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线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线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线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线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线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线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组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线连接线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线连接线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线连接线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线连接线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线连接线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组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线连接线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线连接线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线连接线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线连接线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线连接线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线连接线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线连接线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线连接线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线连接线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线连接线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组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线连接线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线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线连接线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线连接线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线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组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线连接线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线连接线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线连接线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线连接线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线连接线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线连接线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线连接线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连接线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线连接线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线连接线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tx1">
                    <a:lumMod val="50000"/>
                    <a:lumOff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51B2453-8663-4C69-AF73-9FD7B1DEC5D0}" type="datetime1">
              <a:rPr lang="en-US" altLang="zh-CN" smtClean="0"/>
              <a:pPr/>
              <a:t>12/18/2015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800">
                <a:solidFill>
                  <a:schemeClr val="tx1">
                    <a:lumMod val="50000"/>
                    <a:lumOff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tx1">
                    <a:lumMod val="50000"/>
                    <a:lumOff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48" name="直线连接线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3200" b="1" kern="1200">
          <a:solidFill>
            <a:schemeClr val="accent1"/>
          </a:solidFill>
          <a:latin typeface="+mj-lt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lang="zh-CN" sz="20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lang="zh-CN" sz="18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lang="zh-CN" sz="16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/>
              <a:t>基于单张肖像的高质量毛发建模</a:t>
            </a:r>
            <a:endParaRPr lang="zh-CN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93845" y="5432563"/>
            <a:ext cx="9604310" cy="123128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导师：李启雷</a:t>
            </a:r>
            <a:endParaRPr lang="en-US" altLang="zh-CN" dirty="0" smtClean="0"/>
          </a:p>
          <a:p>
            <a:r>
              <a:rPr lang="zh-CN" altLang="en-US" dirty="0" smtClean="0"/>
              <a:t>学生：徐云翰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螺旋形优先毛发建模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将得到的螺旋模型重新投影到基本模型上以消除二义性</a:t>
            </a:r>
            <a:endParaRPr lang="en-US" altLang="zh-CN" dirty="0" smtClean="0"/>
          </a:p>
          <a:p>
            <a:r>
              <a:rPr lang="zh-CN" altLang="en-US" dirty="0"/>
              <a:t>针对</a:t>
            </a:r>
            <a:r>
              <a:rPr lang="zh-CN" altLang="en-US" dirty="0" smtClean="0"/>
              <a:t>这些螺旋形模型优化，能得到很复杂精致的头发模型</a:t>
            </a:r>
            <a:endParaRPr lang="en-US" altLang="zh-CN" dirty="0" smtClean="0"/>
          </a:p>
        </p:txBody>
      </p:sp>
      <p:pic>
        <p:nvPicPr>
          <p:cNvPr id="5122" name="图片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3"/>
          <a:stretch/>
        </p:blipFill>
        <p:spPr bwMode="auto">
          <a:xfrm>
            <a:off x="2245894" y="2979530"/>
            <a:ext cx="7696199" cy="3146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91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相比之前的研究方法，几何结构更丰富，细节更细腻</a:t>
            </a:r>
            <a:endParaRPr lang="en-US" altLang="zh-CN" dirty="0" smtClean="0"/>
          </a:p>
        </p:txBody>
      </p:sp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959" y="2582779"/>
            <a:ext cx="8446082" cy="354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367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二次光照的效果更真实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68975"/>
          <a:stretch/>
        </p:blipFill>
        <p:spPr>
          <a:xfrm>
            <a:off x="1539804" y="2925028"/>
            <a:ext cx="2378242" cy="2265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31579" b="34257"/>
          <a:stretch/>
        </p:blipFill>
        <p:spPr>
          <a:xfrm>
            <a:off x="4994056" y="2058169"/>
            <a:ext cx="1745039" cy="18306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66037"/>
          <a:stretch/>
        </p:blipFill>
        <p:spPr>
          <a:xfrm>
            <a:off x="7815105" y="2062180"/>
            <a:ext cx="1761081" cy="18366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50066"/>
          <a:stretch/>
        </p:blipFill>
        <p:spPr>
          <a:xfrm>
            <a:off x="7815105" y="4057886"/>
            <a:ext cx="1761081" cy="18587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b="50200"/>
          <a:stretch/>
        </p:blipFill>
        <p:spPr>
          <a:xfrm>
            <a:off x="4994056" y="4057886"/>
            <a:ext cx="1745040" cy="1836884"/>
          </a:xfrm>
          <a:prstGeom prst="rect">
            <a:avLst/>
          </a:prstGeom>
        </p:spPr>
      </p:pic>
      <p:cxnSp>
        <p:nvCxnSpPr>
          <p:cNvPr id="12" name="曲线连接符 11"/>
          <p:cNvCxnSpPr>
            <a:stCxn id="4" idx="3"/>
            <a:endCxn id="5" idx="1"/>
          </p:cNvCxnSpPr>
          <p:nvPr/>
        </p:nvCxnSpPr>
        <p:spPr>
          <a:xfrm flipV="1">
            <a:off x="3918046" y="2973518"/>
            <a:ext cx="1076010" cy="108436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4" idx="3"/>
            <a:endCxn id="8" idx="1"/>
          </p:cNvCxnSpPr>
          <p:nvPr/>
        </p:nvCxnSpPr>
        <p:spPr>
          <a:xfrm>
            <a:off x="3918046" y="4057886"/>
            <a:ext cx="1076010" cy="91844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5" idx="3"/>
            <a:endCxn id="6" idx="1"/>
          </p:cNvCxnSpPr>
          <p:nvPr/>
        </p:nvCxnSpPr>
        <p:spPr>
          <a:xfrm>
            <a:off x="6739095" y="2973518"/>
            <a:ext cx="1076010" cy="6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8" idx="3"/>
            <a:endCxn id="7" idx="1"/>
          </p:cNvCxnSpPr>
          <p:nvPr/>
        </p:nvCxnSpPr>
        <p:spPr>
          <a:xfrm>
            <a:off x="6739096" y="4976328"/>
            <a:ext cx="1076009" cy="10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r="72174"/>
          <a:stretch/>
        </p:blipFill>
        <p:spPr>
          <a:xfrm>
            <a:off x="9917988" y="2818250"/>
            <a:ext cx="1226475" cy="3105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61567"/>
          <a:stretch/>
        </p:blipFill>
        <p:spPr>
          <a:xfrm>
            <a:off x="9684207" y="4821060"/>
            <a:ext cx="1694038" cy="31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9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用于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打印的成品</a:t>
            </a:r>
            <a:endParaRPr lang="en-US" altLang="zh-CN" dirty="0" smtClean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21" y="1981201"/>
            <a:ext cx="502831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5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1191491"/>
            <a:ext cx="9601200" cy="4093281"/>
          </a:xfrm>
        </p:spPr>
        <p:txBody>
          <a:bodyPr anchor="ctr" anchorCtr="0">
            <a:normAutofit/>
          </a:bodyPr>
          <a:lstStyle/>
          <a:p>
            <a:pPr algn="ctr"/>
            <a:r>
              <a:rPr lang="zh-CN" altLang="en-US" sz="7200" dirty="0"/>
              <a:t>谢谢</a:t>
            </a:r>
            <a:endParaRPr lang="zh-CN" altLang="en-US" sz="7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By </a:t>
            </a:r>
            <a:r>
              <a:rPr lang="zh-CN" altLang="en-US" dirty="0" smtClean="0"/>
              <a:t>徐云翰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500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摘要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单张肖像照片</a:t>
            </a:r>
            <a:endParaRPr lang="en-US" altLang="zh-CN" dirty="0" smtClean="0"/>
          </a:p>
          <a:p>
            <a:r>
              <a:rPr lang="zh-CN" altLang="en-US" dirty="0" smtClean="0"/>
              <a:t>少量的用户输入</a:t>
            </a:r>
            <a:endParaRPr lang="en-US" altLang="zh-CN" dirty="0" smtClean="0"/>
          </a:p>
          <a:p>
            <a:r>
              <a:rPr lang="zh-CN" altLang="en-US" dirty="0" smtClean="0"/>
              <a:t>生成高质量毛发三维模型</a:t>
            </a:r>
            <a:endParaRPr 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234" y="3682652"/>
            <a:ext cx="9491531" cy="225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综述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对于一个给定的照片</a:t>
            </a:r>
            <a:r>
              <a:rPr lang="zh-CN" altLang="zh-CN" dirty="0" smtClean="0"/>
              <a:t>，建立</a:t>
            </a:r>
            <a:r>
              <a:rPr lang="zh-CN" altLang="zh-CN" dirty="0"/>
              <a:t>一个三维</a:t>
            </a:r>
            <a:r>
              <a:rPr lang="zh-CN" altLang="zh-CN" dirty="0" smtClean="0"/>
              <a:t>模型</a:t>
            </a:r>
            <a:endParaRPr lang="en-US" altLang="zh-CN" dirty="0" smtClean="0"/>
          </a:p>
          <a:p>
            <a:r>
              <a:rPr lang="zh-CN" altLang="zh-CN" dirty="0" smtClean="0"/>
              <a:t>使用</a:t>
            </a:r>
            <a:r>
              <a:rPr lang="zh-CN" altLang="zh-CN" dirty="0"/>
              <a:t>深度图表示几何</a:t>
            </a:r>
            <a:r>
              <a:rPr lang="zh-CN" altLang="zh-CN" dirty="0" smtClean="0"/>
              <a:t>形状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SFS</a:t>
            </a:r>
            <a:r>
              <a:rPr lang="zh-CN" altLang="en-US" dirty="0" smtClean="0"/>
              <a:t>生成法线</a:t>
            </a:r>
            <a:endParaRPr lang="en-US" altLang="zh-CN" dirty="0" smtClean="0"/>
          </a:p>
          <a:p>
            <a:r>
              <a:rPr lang="zh-CN" altLang="en-US" dirty="0" smtClean="0"/>
              <a:t>使用螺旋</a:t>
            </a:r>
            <a:r>
              <a:rPr lang="zh-CN" altLang="en-US" dirty="0"/>
              <a:t>形</a:t>
            </a:r>
            <a:r>
              <a:rPr lang="zh-CN" altLang="en-US" dirty="0" smtClean="0"/>
              <a:t>优先模型对毛发建模</a:t>
            </a:r>
            <a:endParaRPr lang="en-US" altLang="zh-CN" dirty="0" smtClean="0"/>
          </a:p>
          <a:p>
            <a:r>
              <a:rPr lang="zh-CN" altLang="zh-CN" dirty="0" smtClean="0"/>
              <a:t>为了帮助重建，需要</a:t>
            </a:r>
            <a:r>
              <a:rPr lang="zh-CN" altLang="zh-CN" dirty="0"/>
              <a:t>用户在照片上大致标志毛发和身体的</a:t>
            </a:r>
            <a:r>
              <a:rPr lang="zh-CN" altLang="zh-CN" dirty="0" smtClean="0"/>
              <a:t>部分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4095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/>
              <a:t>综述</a:t>
            </a:r>
            <a:endParaRPr lang="zh-CN" dirty="0"/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313" y="1503123"/>
            <a:ext cx="6477374" cy="4440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基本形状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398" y="1981201"/>
            <a:ext cx="4091249" cy="3809999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smtClean="0"/>
              <a:t>Face Warehouse</a:t>
            </a:r>
            <a:r>
              <a:rPr lang="zh-CN" altLang="en-US" dirty="0"/>
              <a:t>的数据集训练可形变面部模型</a:t>
            </a:r>
            <a:endParaRPr lang="zh-CN" altLang="zh-CN" dirty="0"/>
          </a:p>
          <a:p>
            <a:r>
              <a:rPr lang="zh-CN" altLang="en-US" dirty="0" smtClean="0"/>
              <a:t>使用可变形面部模型匹配照片人脸，建立面部三维模型</a:t>
            </a:r>
            <a:endParaRPr lang="en-US" altLang="zh-CN" dirty="0" smtClean="0"/>
          </a:p>
          <a:p>
            <a:r>
              <a:rPr lang="zh-CN" altLang="en-US" dirty="0" smtClean="0"/>
              <a:t>使用一系列边缘约束建立基本形状，包括面部深度模型、</a:t>
            </a:r>
            <a:r>
              <a:rPr lang="zh-CN" altLang="en-US" dirty="0"/>
              <a:t>面部与</a:t>
            </a:r>
            <a:r>
              <a:rPr lang="zh-CN" altLang="en-US" dirty="0" smtClean="0"/>
              <a:t>头发之间的遮蔽、头发轮廓以及身体轮廓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5" name="图片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82"/>
          <a:stretch/>
        </p:blipFill>
        <p:spPr bwMode="auto">
          <a:xfrm>
            <a:off x="6417426" y="1646238"/>
            <a:ext cx="3524927" cy="393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333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基本形状</a:t>
            </a:r>
            <a:endParaRPr lang="zh-CN" dirty="0"/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4"/>
          <a:stretch/>
        </p:blipFill>
        <p:spPr bwMode="auto">
          <a:xfrm>
            <a:off x="6208295" y="1646238"/>
            <a:ext cx="3566100" cy="3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295398" y="1981201"/>
            <a:ext cx="4091249" cy="3809999"/>
          </a:xfrm>
        </p:spPr>
        <p:txBody>
          <a:bodyPr/>
          <a:lstStyle/>
          <a:p>
            <a:r>
              <a:rPr lang="zh-CN" altLang="en-US" dirty="0" smtClean="0"/>
              <a:t>结合面部、身体以及头发区域建立的深度信息，再使用一些数学方法，重建整个上半身的基本形状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2581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Shape from Shading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色度成形法</a:t>
            </a:r>
            <a:endParaRPr lang="en-US" altLang="zh-CN" dirty="0" smtClean="0"/>
          </a:p>
          <a:p>
            <a:r>
              <a:rPr lang="zh-CN" altLang="en-US" dirty="0" smtClean="0"/>
              <a:t>匹配可形变面部模型与照片中的人脸</a:t>
            </a:r>
            <a:endParaRPr lang="en-US" altLang="zh-CN" dirty="0" smtClean="0"/>
          </a:p>
          <a:p>
            <a:r>
              <a:rPr lang="zh-CN" altLang="en-US" dirty="0" smtClean="0"/>
              <a:t>根据匹配重建照片中的光照模型</a:t>
            </a:r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53"/>
          <a:stretch/>
        </p:blipFill>
        <p:spPr bwMode="auto">
          <a:xfrm>
            <a:off x="1954634" y="3404632"/>
            <a:ext cx="2349415" cy="272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0" r="19118"/>
          <a:stretch/>
        </p:blipFill>
        <p:spPr bwMode="auto">
          <a:xfrm>
            <a:off x="4900863" y="3352242"/>
            <a:ext cx="2390274" cy="2724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图片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70"/>
          <a:stretch/>
        </p:blipFill>
        <p:spPr bwMode="auto">
          <a:xfrm>
            <a:off x="7887951" y="3352242"/>
            <a:ext cx="1123701" cy="2724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2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Shape from Shading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根据光照模型和头发区域像素的明暗使用</a:t>
            </a:r>
            <a:r>
              <a:rPr lang="en-US" altLang="zh-CN" dirty="0" smtClean="0"/>
              <a:t>SFS</a:t>
            </a:r>
            <a:r>
              <a:rPr lang="zh-CN" altLang="en-US" dirty="0" smtClean="0"/>
              <a:t>恢复头发法线</a:t>
            </a:r>
            <a:endParaRPr lang="en-US" altLang="zh-CN" dirty="0" smtClean="0"/>
          </a:p>
          <a:p>
            <a:r>
              <a:rPr lang="zh-CN" altLang="en-US" dirty="0" smtClean="0"/>
              <a:t>将头发法线和面部模型结合来重建头发的深度图和几何细节</a:t>
            </a:r>
            <a:endParaRPr lang="en-US" altLang="zh-CN" dirty="0" smtClean="0"/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794" y="3151590"/>
            <a:ext cx="8538411" cy="297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888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螺旋形优先毛发建模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基于像素间颜色和方向的相似度来对像素进行聚类，得到单个</a:t>
            </a:r>
            <a:r>
              <a:rPr lang="zh-CN" altLang="en-US" dirty="0"/>
              <a:t>簇</a:t>
            </a:r>
            <a:endParaRPr lang="en-US" altLang="zh-CN" dirty="0" smtClean="0"/>
          </a:p>
          <a:p>
            <a:r>
              <a:rPr lang="zh-CN" altLang="en-US" dirty="0"/>
              <a:t>对</a:t>
            </a:r>
            <a:r>
              <a:rPr lang="zh-CN" altLang="en-US" dirty="0" smtClean="0"/>
              <a:t>每个簇进行单个簇适配算法得到最优的单个簇模型</a:t>
            </a:r>
            <a:endParaRPr lang="en-US" altLang="zh-CN" dirty="0" smtClean="0"/>
          </a:p>
          <a:p>
            <a:r>
              <a:rPr lang="zh-CN" altLang="en-US" dirty="0"/>
              <a:t>对</a:t>
            </a:r>
            <a:r>
              <a:rPr lang="zh-CN" altLang="en-US" dirty="0" smtClean="0"/>
              <a:t>单个簇进行多簇匹配，合并单个簇得到多簇模型</a:t>
            </a:r>
            <a:endParaRPr lang="en-US" altLang="zh-CN" dirty="0" smtClean="0"/>
          </a:p>
        </p:txBody>
      </p:sp>
      <p:pic>
        <p:nvPicPr>
          <p:cNvPr id="4098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534" y="3529263"/>
            <a:ext cx="6660568" cy="2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85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菱形网格演示文稿（宽屏）</Template>
  <TotalTime>0</TotalTime>
  <Words>332</Words>
  <Application>Microsoft Office PowerPoint</Application>
  <PresentationFormat>宽屏</PresentationFormat>
  <Paragraphs>43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7" baseType="lpstr">
      <vt:lpstr>Microsoft YaHei UI</vt:lpstr>
      <vt:lpstr>Arial</vt:lpstr>
      <vt:lpstr>Diamond Grid 16x9</vt:lpstr>
      <vt:lpstr>基于单张肖像的高质量毛发建模</vt:lpstr>
      <vt:lpstr>摘要</vt:lpstr>
      <vt:lpstr>综述</vt:lpstr>
      <vt:lpstr>综述</vt:lpstr>
      <vt:lpstr>基本形状</vt:lpstr>
      <vt:lpstr>基本形状</vt:lpstr>
      <vt:lpstr>Shape from Shading</vt:lpstr>
      <vt:lpstr>Shape from Shading</vt:lpstr>
      <vt:lpstr>螺旋形优先毛发建模</vt:lpstr>
      <vt:lpstr>螺旋形优先毛发建模</vt:lpstr>
      <vt:lpstr>结果</vt:lpstr>
      <vt:lpstr>结果</vt:lpstr>
      <vt:lpstr>结果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2015-12-18T01:50:18Z</dcterms:created>
  <dcterms:modified xsi:type="dcterms:W3CDTF">2015-12-18T08:53:25Z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